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71" r:id="rId5"/>
    <p:sldId id="272" r:id="rId6"/>
    <p:sldId id="274" r:id="rId7"/>
    <p:sldId id="283" r:id="rId8"/>
    <p:sldId id="275" r:id="rId9"/>
    <p:sldId id="276" r:id="rId10"/>
    <p:sldId id="277" r:id="rId11"/>
    <p:sldId id="282" r:id="rId12"/>
    <p:sldId id="278" r:id="rId13"/>
    <p:sldId id="279" r:id="rId14"/>
    <p:sldId id="284" r:id="rId15"/>
    <p:sldId id="280" r:id="rId16"/>
    <p:sldId id="28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3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8225BD1-03D3-B44A-91FC-DAEF7E9CA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09C9FE-7212-EC40-BA97-360D296CF5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C466-3676-E643-9017-B8FF20DD6D5E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FADEA91-C974-164E-9325-761F31D757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24B3873-7A63-9E4D-856A-4588E0C5FC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D28BD-4568-E64C-9AD4-EC6B268EF18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441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8E867-123D-4CA4-A65B-5FCC0E426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A6C64E-C10B-44CA-B523-D82C536B9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04A788-A26F-40F8-8DD7-5B797CD4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DB78CC-9DA0-4A32-AA5E-E7C96CA8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2C33C6-61FD-4209-BE9B-48C4BEC3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18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15E14-7B94-4656-8A1E-D5BA6D39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2C8C2F-7B1D-4542-8CD1-A388C5F13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1CB04C-E153-465C-A979-D2818281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752E09-9F59-464A-8EE8-C75915BB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D18FBA-CD44-48F4-9325-E8C32B75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413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343B8DE-9BF7-4741-BD68-41945FC19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B6A6E2-345D-456D-B98E-EE35F7BAA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734D58-1BD8-4176-802A-D038083B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469387-1529-4CE4-8A78-22C57794F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D9A77F-DCDF-4A8F-AF1B-F15CBA76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114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5AF77-5855-46C5-82A7-98D3FF8B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75DBEE-F094-4B94-840B-1C087457E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D2EC4F-D3C1-4213-8F2B-9AB58BE2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448398-1222-4D64-9A99-AFAA2D74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F34A34-1A2D-46C5-812D-0CEE13B5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567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C08ED-50ED-4C3E-AB9B-6FAEF968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278287-DBEF-45C9-BCC8-D6BBD9E42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E88FF5-1E1F-4B30-B020-2D2583B1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27474C-0E0F-4424-AB27-6AB67D13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C32106-0155-4175-8012-9198480D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861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EF494-7EFD-484D-8C4F-34D8A92F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4B64AB-E87B-458F-BCA8-9DF18FEA9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768801-7FDB-4691-899D-B545AE1C8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5B6897-E6FB-4699-BAB3-BC196383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FB27C1-7FE5-43B3-B650-24A081C3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88554B-B6B3-4B46-BFDD-6383A459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582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E47E1-E7BE-49EA-84D1-A1C28DF7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89494F-5161-4DB6-95F7-34386A3C6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D1F059-207D-4DC2-8C20-86DF4355F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67BF85F-5F56-4C44-B0B2-2CDC3BB16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796879-0563-4994-AE4A-151CEB8A8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90A887C-1270-4B56-ACD3-E17C34A7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F1A0D8-4252-49FB-A987-71B5A84A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46FE8B5-3EC6-4BCB-8EC4-09ACE0C6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41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7D1E7-2864-4478-9219-91BA0F89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5F85CE-0E7E-42F1-9DFF-3EE5B42D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D44369-4B03-40E2-A8ED-B578DE52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C74E17-0647-4243-BD20-0820DB6B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4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A4C759-4516-404E-A527-2FBC11E8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A83F83-BC63-41B3-AED4-8932EBBD2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FEE7B1A-F8FB-42F6-B5C8-3CC43DF4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001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C4BAA-B1C9-4091-AB09-462596900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01E9BC-CDBF-44E4-ADE2-1BCDE44C2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AE8EA4-DE8C-43B1-B0CF-028E40EEE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F3CB2A-194E-4171-A7BB-D732D236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968302-2EC5-49EF-B05B-6840A814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F29934-96FF-4680-B34A-1E8076BD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451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3B02D-D1AB-4B56-816F-8D82B3C8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3F5A92-CDE9-4B77-A7BA-690C3873B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2145DAA-6E51-43CB-ACCB-B3EB40F5C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E1FF49-1713-48BA-A73D-CDDF3D3E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0C4E9-4139-4303-B9E7-E1912085C0A7}" type="datetimeFigureOut">
              <a:rPr lang="nl-NL" smtClean="0"/>
              <a:t>9-10-2023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2ECC46-8FE6-479D-BA54-2002BA67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C934BA-9239-4164-9B42-F0D71F6F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A5F781-C18E-4E2C-89F1-01C8EB1EE0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26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7737FC3-347D-45B0-A9D9-25549F19A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9E5C1A-B7E9-4218-A1D5-4D5218097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135D26E-88EF-45F2-AB93-E16288887503}"/>
              </a:ext>
            </a:extLst>
          </p:cNvPr>
          <p:cNvPicPr/>
          <p:nvPr userDrawn="1"/>
        </p:nvPicPr>
        <p:blipFill>
          <a:blip r:embed="rId13" cstate="print"/>
          <a:srcRect/>
          <a:stretch/>
        </p:blipFill>
        <p:spPr>
          <a:xfrm>
            <a:off x="8611340" y="5366320"/>
            <a:ext cx="3487468" cy="139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3ABBD-5BA9-B14D-B70C-1CB91DBD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Ritsen in Utrecht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B041D8-0A4B-D046-96FF-A50671E37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Inspiratie voor de nieuwe organisatie voor</a:t>
            </a:r>
          </a:p>
          <a:p>
            <a:pPr marL="0" indent="0">
              <a:buNone/>
            </a:pPr>
            <a:r>
              <a:rPr lang="nl-NL" dirty="0"/>
              <a:t>gemeentelijke belangenbehartiging voor senioren.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Anja J.M.H. Laeven,</a:t>
            </a:r>
          </a:p>
          <a:p>
            <a:pPr marL="0" indent="0">
              <a:buNone/>
            </a:pPr>
            <a:r>
              <a:rPr lang="nl-NL" i="1" dirty="0"/>
              <a:t>Voorzitter Raad van Ouderen</a:t>
            </a:r>
          </a:p>
        </p:txBody>
      </p:sp>
    </p:spTree>
    <p:extLst>
      <p:ext uri="{BB962C8B-B14F-4D97-AF65-F5344CB8AC3E}">
        <p14:creationId xmlns:p14="http://schemas.microsoft.com/office/powerpoint/2010/main" val="84151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CD416-3629-334B-BCD7-9E79C693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F92AE9-62FB-F144-B90B-BD78DBB90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err="1">
                <a:solidFill>
                  <a:srgbClr val="00B050"/>
                </a:solidFill>
                <a:latin typeface="Bradley Hand" pitchFamily="2" charset="77"/>
              </a:rPr>
              <a:t>TV-programma</a:t>
            </a:r>
            <a:endParaRPr lang="nl-NL" sz="3600" dirty="0">
              <a:solidFill>
                <a:srgbClr val="00B050"/>
              </a:solidFill>
              <a:latin typeface="Bradley Hand" pitchFamily="2" charset="77"/>
            </a:endParaRPr>
          </a:p>
          <a:p>
            <a:pPr marL="0" indent="0">
              <a:buNone/>
            </a:pPr>
            <a:endParaRPr lang="nl-NL" sz="6000" dirty="0">
              <a:solidFill>
                <a:srgbClr val="00B050"/>
              </a:solidFill>
              <a:latin typeface="Bradley Hand" pitchFamily="2" charset="77"/>
            </a:endParaRPr>
          </a:p>
          <a:p>
            <a:pPr marL="0" indent="0">
              <a:buNone/>
            </a:pPr>
            <a:r>
              <a:rPr lang="nl-NL" sz="6000" dirty="0">
                <a:solidFill>
                  <a:srgbClr val="00B050"/>
                </a:solidFill>
                <a:latin typeface="Bradley Hand" pitchFamily="2" charset="77"/>
              </a:rPr>
              <a:t>       12 straten groener</a:t>
            </a:r>
            <a:endParaRPr lang="nl-NL" sz="6000" dirty="0">
              <a:solidFill>
                <a:schemeClr val="tx1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072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8DC44-5403-E74B-90F6-2C40B6B2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Voordelen nieuwe 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3E94E-B7EE-F24B-80BA-1C0883C5E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8703"/>
            <a:ext cx="10515600" cy="3938260"/>
          </a:xfrm>
        </p:spPr>
        <p:txBody>
          <a:bodyPr/>
          <a:lstStyle/>
          <a:p>
            <a:r>
              <a:rPr lang="nl-NL" dirty="0"/>
              <a:t>Urgentie en wens samen te gaan</a:t>
            </a:r>
          </a:p>
          <a:p>
            <a:r>
              <a:rPr lang="nl-NL" dirty="0"/>
              <a:t>Actieve en ervaren senioren</a:t>
            </a:r>
          </a:p>
          <a:p>
            <a:r>
              <a:rPr lang="nl-NL" dirty="0"/>
              <a:t>Netwerk in de stad</a:t>
            </a:r>
          </a:p>
          <a:p>
            <a:r>
              <a:rPr lang="nl-NL" dirty="0"/>
              <a:t>Jonge stad met grijze streken</a:t>
            </a:r>
          </a:p>
          <a:p>
            <a:r>
              <a:rPr lang="nl-NL" dirty="0"/>
              <a:t>Wethouder die positief is.</a:t>
            </a:r>
          </a:p>
        </p:txBody>
      </p:sp>
    </p:spTree>
    <p:extLst>
      <p:ext uri="{BB962C8B-B14F-4D97-AF65-F5344CB8AC3E}">
        <p14:creationId xmlns:p14="http://schemas.microsoft.com/office/powerpoint/2010/main" val="344233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38AB2-1C6B-3849-910D-C3256573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6999"/>
          </a:xfrm>
        </p:spPr>
        <p:txBody>
          <a:bodyPr>
            <a:normAutofit/>
          </a:bodyPr>
          <a:lstStyle/>
          <a:p>
            <a:r>
              <a:rPr lang="nl-NL" dirty="0"/>
              <a:t>Voorwaarden voor effectieve belangenbehartiging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7D54F6-D5E7-474C-A04E-417DD814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Macht en tegenmacht</a:t>
            </a:r>
          </a:p>
          <a:p>
            <a:r>
              <a:rPr lang="nl-NL" dirty="0"/>
              <a:t>Subsidie</a:t>
            </a:r>
          </a:p>
          <a:p>
            <a:r>
              <a:rPr lang="nl-NL" dirty="0"/>
              <a:t>Consequent zijn in je uitingen</a:t>
            </a:r>
          </a:p>
          <a:p>
            <a:r>
              <a:rPr lang="nl-NL" dirty="0"/>
              <a:t>Doelen realiseren</a:t>
            </a:r>
          </a:p>
        </p:txBody>
      </p:sp>
    </p:spTree>
    <p:extLst>
      <p:ext uri="{BB962C8B-B14F-4D97-AF65-F5344CB8AC3E}">
        <p14:creationId xmlns:p14="http://schemas.microsoft.com/office/powerpoint/2010/main" val="397087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EAD53-5A7B-034C-AA1A-F0F4910F2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281E3-42CE-9D4B-940F-C4F9D3354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6000" dirty="0"/>
              <a:t>Veel succes met </a:t>
            </a:r>
          </a:p>
          <a:p>
            <a:pPr marL="0" indent="0">
              <a:buNone/>
            </a:pPr>
            <a:r>
              <a:rPr lang="nl-NL" sz="6000" dirty="0"/>
              <a:t>uw nieuwe organisatie</a:t>
            </a:r>
            <a:r>
              <a:rPr lang="nl-NL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18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747C7-BF86-8848-BCB8-FEE45B01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	Ritsen in Utrecht</a:t>
            </a:r>
            <a:br>
              <a:rPr lang="nl-NL" dirty="0"/>
            </a:b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D119576-8541-0242-96DB-2120D7287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3034"/>
            <a:ext cx="3702270" cy="4650828"/>
          </a:xfrm>
        </p:spPr>
      </p:pic>
    </p:spTree>
    <p:extLst>
      <p:ext uri="{BB962C8B-B14F-4D97-AF65-F5344CB8AC3E}">
        <p14:creationId xmlns:p14="http://schemas.microsoft.com/office/powerpoint/2010/main" val="323808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E5D9F-74B4-734A-ACE3-CCDCD4DB9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Belangenbehartiging en Advisering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4B50AC-6407-734A-ADF5-BCC6D8B49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724"/>
            <a:ext cx="10515600" cy="467923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 heeft formele opdrachtgever met een taakgebied</a:t>
            </a:r>
          </a:p>
          <a:p>
            <a:r>
              <a:rPr lang="nl-NL" dirty="0"/>
              <a:t>A wordt gefinancierd door opdrachtgever</a:t>
            </a:r>
          </a:p>
          <a:p>
            <a:r>
              <a:rPr lang="nl-NL" dirty="0"/>
              <a:t>A stelt (on-) gevraagde adviezen op</a:t>
            </a:r>
          </a:p>
          <a:p>
            <a:r>
              <a:rPr lang="nl-NL" dirty="0"/>
              <a:t>A is onafhankelijk </a:t>
            </a:r>
          </a:p>
          <a:p>
            <a:r>
              <a:rPr lang="nl-NL" dirty="0"/>
              <a:t>A tekent bv geen petities</a:t>
            </a:r>
          </a:p>
          <a:p>
            <a:endParaRPr lang="nl-NL" dirty="0"/>
          </a:p>
          <a:p>
            <a:r>
              <a:rPr lang="nl-NL" dirty="0"/>
              <a:t>B geen opdrachtgever wel (betalende) leden</a:t>
            </a:r>
          </a:p>
          <a:p>
            <a:r>
              <a:rPr lang="nl-NL" dirty="0"/>
              <a:t>B heeft taak op alle levensterreinen</a:t>
            </a:r>
          </a:p>
          <a:p>
            <a:r>
              <a:rPr lang="nl-NL" dirty="0"/>
              <a:t>B heeft opponenten waar ze belangen verdedigen</a:t>
            </a:r>
          </a:p>
          <a:p>
            <a:r>
              <a:rPr lang="nl-NL" dirty="0"/>
              <a:t>B kan zich verbinden met andere B</a:t>
            </a:r>
          </a:p>
        </p:txBody>
      </p:sp>
    </p:spTree>
    <p:extLst>
      <p:ext uri="{BB962C8B-B14F-4D97-AF65-F5344CB8AC3E}">
        <p14:creationId xmlns:p14="http://schemas.microsoft.com/office/powerpoint/2010/main" val="135864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69F6C-8B93-6D4A-BF78-05BE0CA7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nl-NL" dirty="0"/>
              <a:t>Effectief met beide rollen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33B523-4E85-7542-8830-563E73A07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Respecteer de rollen </a:t>
            </a:r>
          </a:p>
          <a:p>
            <a:r>
              <a:rPr lang="nl-NL" dirty="0"/>
              <a:t>Vul aan zonder op te gaan in elkaar</a:t>
            </a:r>
          </a:p>
          <a:p>
            <a:r>
              <a:rPr lang="nl-NL" dirty="0"/>
              <a:t>Werk/speel met de rollen</a:t>
            </a:r>
          </a:p>
          <a:p>
            <a:r>
              <a:rPr lang="nl-NL" dirty="0"/>
              <a:t>Spreek elkaar aan</a:t>
            </a:r>
          </a:p>
          <a:p>
            <a:r>
              <a:rPr lang="nl-NL" dirty="0"/>
              <a:t>Steun elkaar</a:t>
            </a:r>
          </a:p>
        </p:txBody>
      </p:sp>
    </p:spTree>
    <p:extLst>
      <p:ext uri="{BB962C8B-B14F-4D97-AF65-F5344CB8AC3E}">
        <p14:creationId xmlns:p14="http://schemas.microsoft.com/office/powerpoint/2010/main" val="388062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AC4B5-A011-DE47-A8C7-A43BDC85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Beide rollen blijven nodig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98E72DB-0EFF-F04E-8340-71620BC03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90" y="1825625"/>
            <a:ext cx="2495220" cy="4351338"/>
          </a:xfrm>
        </p:spPr>
      </p:pic>
    </p:spTree>
    <p:extLst>
      <p:ext uri="{BB962C8B-B14F-4D97-AF65-F5344CB8AC3E}">
        <p14:creationId xmlns:p14="http://schemas.microsoft.com/office/powerpoint/2010/main" val="42054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B98DC-BC8F-1841-9FE7-1499EBFB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inhoud van de belangenbehartiging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090992-28AE-1E43-92C1-A9CD10B12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9061"/>
            <a:ext cx="10515600" cy="382790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Verzin niet achter het bureau wat nodig is;</a:t>
            </a:r>
          </a:p>
          <a:p>
            <a:r>
              <a:rPr lang="nl-NL" dirty="0"/>
              <a:t>Kijk en luister naar de ervaringen in de wijken;</a:t>
            </a:r>
          </a:p>
          <a:p>
            <a:r>
              <a:rPr lang="nl-NL" dirty="0"/>
              <a:t>Realiseer wensen samen met bewoners; </a:t>
            </a:r>
          </a:p>
          <a:p>
            <a:r>
              <a:rPr lang="nl-NL" dirty="0"/>
              <a:t>Gebruik feiten en ervaringen.</a:t>
            </a:r>
          </a:p>
        </p:txBody>
      </p:sp>
    </p:spTree>
    <p:extLst>
      <p:ext uri="{BB962C8B-B14F-4D97-AF65-F5344CB8AC3E}">
        <p14:creationId xmlns:p14="http://schemas.microsoft.com/office/powerpoint/2010/main" val="143019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D2E12-DA0A-F849-84D3-6D690989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Ervaringen doen er toe!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C8795A-8EFC-754B-A3B8-920AB1ED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Ervaringen sla je op en is</a:t>
            </a:r>
            <a:r>
              <a:rPr lang="nl-NL" i="1" dirty="0"/>
              <a:t> kennis </a:t>
            </a:r>
            <a:r>
              <a:rPr lang="nl-NL" dirty="0"/>
              <a:t>waar je onbewust gebruik van maakt</a:t>
            </a:r>
          </a:p>
          <a:p>
            <a:pPr marL="0" indent="0">
              <a:buNone/>
            </a:pPr>
            <a:r>
              <a:rPr lang="nl-NL" dirty="0"/>
              <a:t>en leidt meestal tot impliciete besluitvorming.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Ratio (feiten) is voor complexe besluitvorming onvoldoende.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i="1" dirty="0"/>
              <a:t>Andrea Evers, hoogleraar gezondheidspsychologie</a:t>
            </a:r>
          </a:p>
        </p:txBody>
      </p:sp>
    </p:spTree>
    <p:extLst>
      <p:ext uri="{BB962C8B-B14F-4D97-AF65-F5344CB8AC3E}">
        <p14:creationId xmlns:p14="http://schemas.microsoft.com/office/powerpoint/2010/main" val="326362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1E051-CFAF-534F-8768-E5026902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Kennis = </a:t>
            </a:r>
            <a:br>
              <a:rPr lang="nl-NL" dirty="0"/>
            </a:br>
            <a:r>
              <a:rPr lang="nl-NL" dirty="0"/>
              <a:t>informatie x ervaringen, vaardigheden en attitude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2D3453-DF72-1C46-84FE-288E1EA81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Feiten/cijfers moet je kunnen relateren aan ervaringen.</a:t>
            </a:r>
          </a:p>
          <a:p>
            <a:r>
              <a:rPr lang="nl-NL" dirty="0"/>
              <a:t>Hoe herken je die in het dagelijkse leven?</a:t>
            </a:r>
          </a:p>
          <a:p>
            <a:r>
              <a:rPr lang="nl-NL" dirty="0"/>
              <a:t>Hoe weeg je die informatie in de praktijk?</a:t>
            </a:r>
          </a:p>
          <a:p>
            <a:r>
              <a:rPr lang="nl-NL" dirty="0"/>
              <a:t>Hoe ervaar je vaardigheden?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Attitude gaat over het moreel oordeel over ervaringen.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Henk Nies, hoogleraar organisatie en beleid vd zorg</a:t>
            </a:r>
          </a:p>
        </p:txBody>
      </p:sp>
    </p:spTree>
    <p:extLst>
      <p:ext uri="{BB962C8B-B14F-4D97-AF65-F5344CB8AC3E}">
        <p14:creationId xmlns:p14="http://schemas.microsoft.com/office/powerpoint/2010/main" val="117167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1AA952-A5FE-EE49-A62D-AC78DB5AC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89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FD3487D-C75A-1E44-A195-134DCAFF5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4" y="1690689"/>
            <a:ext cx="8300761" cy="4662814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E3FBB208-A85D-7F42-B55B-2C15DEB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Hedendaagse voorbeelden</a:t>
            </a:r>
          </a:p>
        </p:txBody>
      </p:sp>
    </p:spTree>
    <p:extLst>
      <p:ext uri="{BB962C8B-B14F-4D97-AF65-F5344CB8AC3E}">
        <p14:creationId xmlns:p14="http://schemas.microsoft.com/office/powerpoint/2010/main" val="31821718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DC7994B735B548A965899D5569A256" ma:contentTypeVersion="16" ma:contentTypeDescription="Een nieuw document maken." ma:contentTypeScope="" ma:versionID="02d4727392fd0bfe01010bc683c5e936">
  <xsd:schema xmlns:xsd="http://www.w3.org/2001/XMLSchema" xmlns:xs="http://www.w3.org/2001/XMLSchema" xmlns:p="http://schemas.microsoft.com/office/2006/metadata/properties" xmlns:ns2="b7fcb6c0-9e36-46d3-a9be-9f3f0644b0fb" xmlns:ns3="bb28ff9a-6aa0-46be-b43f-898cabe8dd96" targetNamespace="http://schemas.microsoft.com/office/2006/metadata/properties" ma:root="true" ma:fieldsID="45de2754c4fa925181692d7fa1c97a9a" ns2:_="" ns3:_="">
    <xsd:import namespace="b7fcb6c0-9e36-46d3-a9be-9f3f0644b0fb"/>
    <xsd:import namespace="bb28ff9a-6aa0-46be-b43f-898cabe8dd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cb6c0-9e36-46d3-a9be-9f3f0644b0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89a33e65-c57a-431d-8118-6bf323bb00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8ff9a-6aa0-46be-b43f-898cabe8dd9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b8349a-1b2b-49d3-beda-cd3320c5198f}" ma:internalName="TaxCatchAll" ma:showField="CatchAllData" ma:web="bb28ff9a-6aa0-46be-b43f-898cabe8dd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b28ff9a-6aa0-46be-b43f-898cabe8dd96" xsi:nil="true"/>
    <lcf76f155ced4ddcb4097134ff3c332f xmlns="b7fcb6c0-9e36-46d3-a9be-9f3f0644b0f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665E3E-32DC-4F3C-A23E-38968026A4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2B3506-CD88-400E-9697-C0B008DAF613}"/>
</file>

<file path=customXml/itemProps3.xml><?xml version="1.0" encoding="utf-8"?>
<ds:datastoreItem xmlns:ds="http://schemas.openxmlformats.org/officeDocument/2006/customXml" ds:itemID="{909AEC73-41C5-4BAD-B32D-48FEB7D0EB8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316</Words>
  <Application>Microsoft Office PowerPoint</Application>
  <PresentationFormat>Breedbeeld</PresentationFormat>
  <Paragraphs>75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Bradley Hand</vt:lpstr>
      <vt:lpstr>Calibri</vt:lpstr>
      <vt:lpstr>Calibri Light</vt:lpstr>
      <vt:lpstr>Kantoorthema</vt:lpstr>
      <vt:lpstr>Ritsen in Utrecht</vt:lpstr>
      <vt:lpstr>    Ritsen in Utrecht </vt:lpstr>
      <vt:lpstr>Belangenbehartiging en Advisering</vt:lpstr>
      <vt:lpstr>Effectief met beide rollen</vt:lpstr>
      <vt:lpstr>Beide rollen blijven nodig</vt:lpstr>
      <vt:lpstr>De inhoud van de belangenbehartiging</vt:lpstr>
      <vt:lpstr>Ervaringen doen er toe!</vt:lpstr>
      <vt:lpstr>Kennis =  informatie x ervaringen, vaardigheden en attitude</vt:lpstr>
      <vt:lpstr>Hedendaagse voorbeelden</vt:lpstr>
      <vt:lpstr>PowerPoint-presentatie</vt:lpstr>
      <vt:lpstr>Voordelen nieuwe organisatie</vt:lpstr>
      <vt:lpstr>Voorwaarden voor effectieve belangenbehartiging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Carlijn van Aalst | KBO-PCOB</dc:creator>
  <cp:lastModifiedBy>Ellie Tap | U op leeftijd</cp:lastModifiedBy>
  <cp:revision>25</cp:revision>
  <cp:lastPrinted>2023-10-01T13:40:50Z</cp:lastPrinted>
  <dcterms:created xsi:type="dcterms:W3CDTF">2020-11-16T09:09:02Z</dcterms:created>
  <dcterms:modified xsi:type="dcterms:W3CDTF">2023-10-09T14:23:42Z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0x010100A8E13A842649B04F99DA16292B663E4A</vt:lpwstr>
  </property>
</Properties>
</file>